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4"/>
  </p:sldMasterIdLst>
  <p:sldIdLst>
    <p:sldId id="256" r:id="rId5"/>
    <p:sldId id="257" r:id="rId6"/>
    <p:sldId id="258" r:id="rId7"/>
    <p:sldId id="259" r:id="rId8"/>
    <p:sldId id="260" r:id="rId9"/>
    <p:sldId id="261" r:id="rId10"/>
    <p:sldId id="262" r:id="rId11"/>
    <p:sldId id="263" r:id="rId12"/>
    <p:sldId id="264"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113245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307EEFA-A8E1-4539-B8CB-6901D15599E4}"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2617655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3795524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1032252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3444445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450264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2454491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3536414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1438955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109000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07EEFA-A8E1-4539-B8CB-6901D15599E4}"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82007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07EEFA-A8E1-4539-B8CB-6901D15599E4}"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79733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07EEFA-A8E1-4539-B8CB-6901D15599E4}" type="datetimeFigureOut">
              <a:rPr lang="en-US" smtClean="0"/>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77283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07EEFA-A8E1-4539-B8CB-6901D15599E4}" type="datetimeFigureOut">
              <a:rPr lang="en-US" smtClean="0"/>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415035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07EEFA-A8E1-4539-B8CB-6901D15599E4}" type="datetimeFigureOut">
              <a:rPr lang="en-US" smtClean="0"/>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291304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307EEFA-A8E1-4539-B8CB-6901D15599E4}"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378357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307EEFA-A8E1-4539-B8CB-6901D15599E4}"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A1AD4-86B4-476E-BCF6-7D5BA692122F}" type="slidenum">
              <a:rPr lang="en-US" smtClean="0"/>
              <a:t>‹#›</a:t>
            </a:fld>
            <a:endParaRPr lang="en-US"/>
          </a:p>
        </p:txBody>
      </p:sp>
    </p:spTree>
    <p:extLst>
      <p:ext uri="{BB962C8B-B14F-4D97-AF65-F5344CB8AC3E}">
        <p14:creationId xmlns:p14="http://schemas.microsoft.com/office/powerpoint/2010/main" val="52746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307EEFA-A8E1-4539-B8CB-6901D15599E4}" type="datetimeFigureOut">
              <a:rPr lang="en-US" smtClean="0"/>
              <a:t>3/11/2024</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33A1AD4-86B4-476E-BCF6-7D5BA692122F}" type="slidenum">
              <a:rPr lang="en-US" smtClean="0"/>
              <a:t>‹#›</a:t>
            </a:fld>
            <a:endParaRPr lang="en-US"/>
          </a:p>
        </p:txBody>
      </p:sp>
    </p:spTree>
    <p:extLst>
      <p:ext uri="{BB962C8B-B14F-4D97-AF65-F5344CB8AC3E}">
        <p14:creationId xmlns:p14="http://schemas.microsoft.com/office/powerpoint/2010/main" val="338605560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Topic 12</a:t>
            </a:r>
            <a:br>
              <a:rPr lang="en-US" smtClean="0"/>
            </a:br>
            <a:r>
              <a:rPr lang="en-US" smtClean="0"/>
              <a:t>Starting </a:t>
            </a:r>
            <a:r>
              <a:rPr lang="en-US" dirty="0" smtClean="0"/>
              <a:t>Investing</a:t>
            </a:r>
            <a:endParaRPr lang="en-US" dirty="0"/>
          </a:p>
        </p:txBody>
      </p:sp>
      <p:sp>
        <p:nvSpPr>
          <p:cNvPr id="3" name="Subtitle 2"/>
          <p:cNvSpPr>
            <a:spLocks noGrp="1"/>
          </p:cNvSpPr>
          <p:nvPr>
            <p:ph type="subTitle" idx="1"/>
          </p:nvPr>
        </p:nvSpPr>
        <p:spPr/>
        <p:txBody>
          <a:bodyPr/>
          <a:lstStyle/>
          <a:p>
            <a:r>
              <a:rPr lang="en-US" dirty="0" smtClean="0"/>
              <a:t>How can it be done?</a:t>
            </a:r>
            <a:endParaRPr lang="en-US" dirty="0"/>
          </a:p>
        </p:txBody>
      </p:sp>
    </p:spTree>
    <p:extLst>
      <p:ext uri="{BB962C8B-B14F-4D97-AF65-F5344CB8AC3E}">
        <p14:creationId xmlns:p14="http://schemas.microsoft.com/office/powerpoint/2010/main" val="3238383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9063"/>
            <a:ext cx="9144000" cy="1709737"/>
          </a:xfrm>
        </p:spPr>
        <p:txBody>
          <a:bodyPr>
            <a:normAutofit fontScale="90000"/>
          </a:bodyPr>
          <a:lstStyle/>
          <a:p>
            <a:r>
              <a:rPr lang="en-US" dirty="0" smtClean="0"/>
              <a:t>Reading and Investing Resources </a:t>
            </a:r>
            <a:endParaRPr lang="en-US" dirty="0"/>
          </a:p>
        </p:txBody>
      </p:sp>
      <p:sp>
        <p:nvSpPr>
          <p:cNvPr id="3" name="Subtitle 2"/>
          <p:cNvSpPr>
            <a:spLocks noGrp="1"/>
          </p:cNvSpPr>
          <p:nvPr>
            <p:ph type="subTitle" idx="1"/>
          </p:nvPr>
        </p:nvSpPr>
        <p:spPr>
          <a:xfrm>
            <a:off x="1676400" y="1828800"/>
            <a:ext cx="9144000" cy="2819400"/>
          </a:xfrm>
        </p:spPr>
        <p:txBody>
          <a:bodyPr>
            <a:normAutofit fontScale="92500" lnSpcReduction="20000"/>
          </a:bodyPr>
          <a:lstStyle/>
          <a:p>
            <a:r>
              <a:rPr lang="en-US" dirty="0" smtClean="0"/>
              <a:t>The Automatic Millionaire by David Bach</a:t>
            </a:r>
          </a:p>
          <a:p>
            <a:r>
              <a:rPr lang="en-US" dirty="0" smtClean="0"/>
              <a:t>The Total Money Makeover by David Ramsey</a:t>
            </a:r>
          </a:p>
          <a:p>
            <a:r>
              <a:rPr lang="en-US" dirty="0" smtClean="0"/>
              <a:t>The Investor’s Manifesto-Preparing for Prosperity, Armageddon, and Everything in Between by William J. Bernstein</a:t>
            </a:r>
          </a:p>
          <a:p>
            <a:r>
              <a:rPr lang="en-US" dirty="0" smtClean="0"/>
              <a:t>The Four Pillars of Investing-Lessons for Building A Winning Portfolio by William J. </a:t>
            </a:r>
            <a:r>
              <a:rPr lang="en-US" dirty="0" smtClean="0"/>
              <a:t>Bernstein</a:t>
            </a:r>
          </a:p>
          <a:p>
            <a:r>
              <a:rPr lang="en-US" dirty="0" smtClean="0"/>
              <a:t>First To a Million by Dan </a:t>
            </a:r>
            <a:r>
              <a:rPr lang="en-US" smtClean="0"/>
              <a:t>Sheeks</a:t>
            </a:r>
            <a:endParaRPr lang="en-US" dirty="0" smtClean="0"/>
          </a:p>
          <a:p>
            <a:r>
              <a:rPr lang="en-US" dirty="0" smtClean="0"/>
              <a:t>Podcasts by Ramsey Solutions </a:t>
            </a:r>
          </a:p>
          <a:p>
            <a:endParaRPr lang="en-US" dirty="0" smtClean="0"/>
          </a:p>
          <a:p>
            <a:endParaRPr lang="en-US" dirty="0"/>
          </a:p>
        </p:txBody>
      </p:sp>
    </p:spTree>
    <p:extLst>
      <p:ext uri="{BB962C8B-B14F-4D97-AF65-F5344CB8AC3E}">
        <p14:creationId xmlns:p14="http://schemas.microsoft.com/office/powerpoint/2010/main" val="282076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458547"/>
            <a:ext cx="10572000" cy="1738553"/>
          </a:xfrm>
        </p:spPr>
        <p:txBody>
          <a:bodyPr>
            <a:normAutofit fontScale="90000"/>
          </a:bodyPr>
          <a:lstStyle/>
          <a:p>
            <a:r>
              <a:rPr lang="en-US" dirty="0" smtClean="0"/>
              <a:t>Select an Investment and an Investment Avenue</a:t>
            </a:r>
            <a:endParaRPr lang="en-US" dirty="0"/>
          </a:p>
        </p:txBody>
      </p:sp>
      <p:sp>
        <p:nvSpPr>
          <p:cNvPr id="3" name="Subtitle 2"/>
          <p:cNvSpPr>
            <a:spLocks noGrp="1"/>
          </p:cNvSpPr>
          <p:nvPr>
            <p:ph type="subTitle" idx="1"/>
          </p:nvPr>
        </p:nvSpPr>
        <p:spPr>
          <a:xfrm>
            <a:off x="898901" y="2347146"/>
            <a:ext cx="10572000" cy="3952053"/>
          </a:xfrm>
        </p:spPr>
        <p:txBody>
          <a:bodyPr>
            <a:normAutofit/>
          </a:bodyPr>
          <a:lstStyle/>
          <a:p>
            <a:r>
              <a:rPr lang="en-US" dirty="0" smtClean="0"/>
              <a:t>Bonds</a:t>
            </a:r>
          </a:p>
          <a:p>
            <a:r>
              <a:rPr lang="en-US" dirty="0" smtClean="0"/>
              <a:t>Individual Stocks</a:t>
            </a:r>
          </a:p>
          <a:p>
            <a:r>
              <a:rPr lang="en-US" dirty="0" smtClean="0"/>
              <a:t>Mutual Funds-less volatile than individual stocks. May be a good starting place</a:t>
            </a:r>
          </a:p>
          <a:p>
            <a:r>
              <a:rPr lang="en-US" dirty="0" smtClean="0"/>
              <a:t>Avenues-Tax advantaged accounts may be considered first.</a:t>
            </a:r>
          </a:p>
          <a:p>
            <a:r>
              <a:rPr lang="en-US" dirty="0" smtClean="0"/>
              <a:t>Note-Some investments, like a Roth IRA, require income.</a:t>
            </a:r>
          </a:p>
          <a:p>
            <a:r>
              <a:rPr lang="en-US" dirty="0" smtClean="0"/>
              <a:t>More on this in slide 7.  </a:t>
            </a:r>
            <a:endParaRPr lang="en-US" dirty="0"/>
          </a:p>
        </p:txBody>
      </p:sp>
    </p:spTree>
    <p:extLst>
      <p:ext uri="{BB962C8B-B14F-4D97-AF65-F5344CB8AC3E}">
        <p14:creationId xmlns:p14="http://schemas.microsoft.com/office/powerpoint/2010/main" val="276676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9063"/>
            <a:ext cx="9144000" cy="1430337"/>
          </a:xfrm>
        </p:spPr>
        <p:txBody>
          <a:bodyPr/>
          <a:lstStyle/>
          <a:p>
            <a:r>
              <a:rPr lang="en-US" dirty="0" smtClean="0"/>
              <a:t>Select a Company</a:t>
            </a:r>
            <a:endParaRPr lang="en-US" dirty="0"/>
          </a:p>
        </p:txBody>
      </p:sp>
      <p:sp>
        <p:nvSpPr>
          <p:cNvPr id="3" name="Subtitle 2"/>
          <p:cNvSpPr>
            <a:spLocks noGrp="1"/>
          </p:cNvSpPr>
          <p:nvPr>
            <p:ph type="subTitle" idx="1"/>
          </p:nvPr>
        </p:nvSpPr>
        <p:spPr>
          <a:xfrm>
            <a:off x="1524000" y="1435100"/>
            <a:ext cx="9144000" cy="3784600"/>
          </a:xfrm>
        </p:spPr>
        <p:txBody>
          <a:bodyPr>
            <a:normAutofit/>
          </a:bodyPr>
          <a:lstStyle/>
          <a:p>
            <a:r>
              <a:rPr lang="en-US" dirty="0" smtClean="0"/>
              <a:t>Can be any financial services company. Some are more cost effective than others. In his book The Investor’s Manifesto, William Bernstein discusses some cost effective companies as Vanguard, Fidelity, or Dimensional Advisors. These companies offer some of the lowest cost options in the industry. However, they do not have many neighborhood offices. So, you may need phone conferences and internet skills. </a:t>
            </a:r>
          </a:p>
          <a:p>
            <a:r>
              <a:rPr lang="en-US" dirty="0" smtClean="0"/>
              <a:t>Many brokerage companies offer advisors, but their funds have higher costs. Sometimes much higher. Should you use them? That is up to you. Dave Ramsey generally supports them while William Bernstein does not. </a:t>
            </a:r>
            <a:endParaRPr lang="en-US" dirty="0"/>
          </a:p>
        </p:txBody>
      </p:sp>
    </p:spTree>
    <p:extLst>
      <p:ext uri="{BB962C8B-B14F-4D97-AF65-F5344CB8AC3E}">
        <p14:creationId xmlns:p14="http://schemas.microsoft.com/office/powerpoint/2010/main" val="664371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563"/>
            <a:ext cx="9144000" cy="985837"/>
          </a:xfrm>
        </p:spPr>
        <p:txBody>
          <a:bodyPr>
            <a:normAutofit fontScale="90000"/>
          </a:bodyPr>
          <a:lstStyle/>
          <a:p>
            <a:r>
              <a:rPr lang="en-US" dirty="0" smtClean="0"/>
              <a:t>Mutual Fund Selection Options</a:t>
            </a:r>
            <a:endParaRPr lang="en-US" dirty="0"/>
          </a:p>
        </p:txBody>
      </p:sp>
      <p:sp>
        <p:nvSpPr>
          <p:cNvPr id="3" name="Subtitle 2"/>
          <p:cNvSpPr>
            <a:spLocks noGrp="1"/>
          </p:cNvSpPr>
          <p:nvPr>
            <p:ph type="subTitle" idx="1"/>
          </p:nvPr>
        </p:nvSpPr>
        <p:spPr>
          <a:xfrm>
            <a:off x="1524000" y="1168400"/>
            <a:ext cx="9144000" cy="4038600"/>
          </a:xfrm>
        </p:spPr>
        <p:txBody>
          <a:bodyPr>
            <a:normAutofit/>
          </a:bodyPr>
          <a:lstStyle/>
          <a:p>
            <a:r>
              <a:rPr lang="en-US" dirty="0" smtClean="0"/>
              <a:t>There are thousands. Google search some options. For starters, you may consider a total market index fund. </a:t>
            </a:r>
            <a:r>
              <a:rPr lang="en-US" dirty="0" smtClean="0"/>
              <a:t>Several companies offer these, including Vanguard, Fidelity, and Schwab. Diversify </a:t>
            </a:r>
            <a:r>
              <a:rPr lang="en-US" dirty="0" smtClean="0"/>
              <a:t>as your investments and knowledge grow. Challenges exist in minimum investments. For example, Vanguard total market index and S and P 500 index have minimum $3000 investments. After initial investment, increments can be smaller. ETF funds may be used if you cannot meet the minimum investment.  </a:t>
            </a:r>
          </a:p>
          <a:p>
            <a:r>
              <a:rPr lang="en-US" dirty="0" smtClean="0"/>
              <a:t>Every stock has a ticker symbol and information to guide you. Google search the above funds </a:t>
            </a:r>
            <a:r>
              <a:rPr lang="en-US" dirty="0"/>
              <a:t> </a:t>
            </a:r>
            <a:r>
              <a:rPr lang="en-US" dirty="0" smtClean="0"/>
              <a:t>to view expenses and return rates. </a:t>
            </a:r>
            <a:endParaRPr lang="en-US" dirty="0"/>
          </a:p>
        </p:txBody>
      </p:sp>
    </p:spTree>
    <p:extLst>
      <p:ext uri="{BB962C8B-B14F-4D97-AF65-F5344CB8AC3E}">
        <p14:creationId xmlns:p14="http://schemas.microsoft.com/office/powerpoint/2010/main" val="152647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9001" y="224369"/>
            <a:ext cx="8574622" cy="1375832"/>
          </a:xfrm>
        </p:spPr>
        <p:txBody>
          <a:bodyPr/>
          <a:lstStyle/>
          <a:p>
            <a:pPr algn="ctr"/>
            <a:r>
              <a:rPr lang="en-US" dirty="0" smtClean="0"/>
              <a:t>Simplicity</a:t>
            </a:r>
            <a:endParaRPr lang="en-US" dirty="0"/>
          </a:p>
        </p:txBody>
      </p:sp>
      <p:sp>
        <p:nvSpPr>
          <p:cNvPr id="3" name="Subtitle 2"/>
          <p:cNvSpPr>
            <a:spLocks noGrp="1"/>
          </p:cNvSpPr>
          <p:nvPr>
            <p:ph type="subTitle" idx="1"/>
          </p:nvPr>
        </p:nvSpPr>
        <p:spPr>
          <a:xfrm>
            <a:off x="3677177" y="1600200"/>
            <a:ext cx="6987645" cy="3860799"/>
          </a:xfrm>
        </p:spPr>
        <p:txBody>
          <a:bodyPr>
            <a:normAutofit/>
          </a:bodyPr>
          <a:lstStyle/>
          <a:p>
            <a:r>
              <a:rPr lang="en-US" sz="3200" dirty="0" smtClean="0"/>
              <a:t>To begin your investment journey, keeping things simple may increase comfort. One simplistic example could be 75% total US market index and 25% total foreign market index. </a:t>
            </a:r>
            <a:endParaRPr lang="en-US" sz="3200" dirty="0"/>
          </a:p>
        </p:txBody>
      </p:sp>
    </p:spTree>
    <p:extLst>
      <p:ext uri="{BB962C8B-B14F-4D97-AF65-F5344CB8AC3E}">
        <p14:creationId xmlns:p14="http://schemas.microsoft.com/office/powerpoint/2010/main" val="301084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01401" y="275169"/>
            <a:ext cx="8574622" cy="1134532"/>
          </a:xfrm>
        </p:spPr>
        <p:txBody>
          <a:bodyPr/>
          <a:lstStyle/>
          <a:p>
            <a:r>
              <a:rPr lang="en-US" dirty="0" smtClean="0"/>
              <a:t>Diversification </a:t>
            </a:r>
            <a:endParaRPr lang="en-US" dirty="0"/>
          </a:p>
        </p:txBody>
      </p:sp>
      <p:sp>
        <p:nvSpPr>
          <p:cNvPr id="3" name="Subtitle 2"/>
          <p:cNvSpPr>
            <a:spLocks noGrp="1"/>
          </p:cNvSpPr>
          <p:nvPr>
            <p:ph type="subTitle" idx="1"/>
          </p:nvPr>
        </p:nvSpPr>
        <p:spPr>
          <a:xfrm>
            <a:off x="4540777" y="1316566"/>
            <a:ext cx="6987645" cy="5058833"/>
          </a:xfrm>
        </p:spPr>
        <p:txBody>
          <a:bodyPr>
            <a:normAutofit/>
          </a:bodyPr>
          <a:lstStyle/>
          <a:p>
            <a:r>
              <a:rPr lang="en-US" sz="3200" dirty="0" smtClean="0"/>
              <a:t>Each investor has their own opinion. This will partially depend on your risk tolerance and will evolve as your knowledge increases. Google search Dave Ramsey diversification. </a:t>
            </a:r>
            <a:endParaRPr lang="en-US" sz="3200" dirty="0"/>
          </a:p>
        </p:txBody>
      </p:sp>
    </p:spTree>
    <p:extLst>
      <p:ext uri="{BB962C8B-B14F-4D97-AF65-F5344CB8AC3E}">
        <p14:creationId xmlns:p14="http://schemas.microsoft.com/office/powerpoint/2010/main" val="4040015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80801" y="491069"/>
            <a:ext cx="8574622" cy="1972732"/>
          </a:xfrm>
        </p:spPr>
        <p:txBody>
          <a:bodyPr>
            <a:normAutofit fontScale="90000"/>
          </a:bodyPr>
          <a:lstStyle/>
          <a:p>
            <a:r>
              <a:rPr lang="en-US" dirty="0" smtClean="0"/>
              <a:t>Decide How To Invest-What Avenues Will You Use?</a:t>
            </a:r>
            <a:endParaRPr lang="en-US" dirty="0"/>
          </a:p>
        </p:txBody>
      </p:sp>
      <p:sp>
        <p:nvSpPr>
          <p:cNvPr id="3" name="Subtitle 2"/>
          <p:cNvSpPr>
            <a:spLocks noGrp="1"/>
          </p:cNvSpPr>
          <p:nvPr>
            <p:ph type="subTitle" idx="1"/>
          </p:nvPr>
        </p:nvSpPr>
        <p:spPr>
          <a:xfrm>
            <a:off x="4540777" y="2463800"/>
            <a:ext cx="6987645" cy="3187699"/>
          </a:xfrm>
        </p:spPr>
        <p:txBody>
          <a:bodyPr>
            <a:normAutofit/>
          </a:bodyPr>
          <a:lstStyle/>
          <a:p>
            <a:r>
              <a:rPr lang="en-US" sz="3200" dirty="0" smtClean="0"/>
              <a:t>Dave Ramsey says company match trumps Roth IRA trumps traditional IRA trumps non-tax advantaged investing. Discuss what this means. If unsure, a Roth IRA could be a good starting point for anyone who has income. </a:t>
            </a:r>
            <a:endParaRPr lang="en-US" sz="3200" dirty="0"/>
          </a:p>
        </p:txBody>
      </p:sp>
    </p:spTree>
    <p:extLst>
      <p:ext uri="{BB962C8B-B14F-4D97-AF65-F5344CB8AC3E}">
        <p14:creationId xmlns:p14="http://schemas.microsoft.com/office/powerpoint/2010/main" val="4192571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2263"/>
            <a:ext cx="9144000" cy="1087437"/>
          </a:xfrm>
        </p:spPr>
        <p:txBody>
          <a:bodyPr/>
          <a:lstStyle/>
          <a:p>
            <a:r>
              <a:rPr lang="en-US" dirty="0" smtClean="0"/>
              <a:t>Early Years</a:t>
            </a:r>
            <a:endParaRPr lang="en-US" dirty="0"/>
          </a:p>
        </p:txBody>
      </p:sp>
      <p:sp>
        <p:nvSpPr>
          <p:cNvPr id="3" name="Subtitle 2"/>
          <p:cNvSpPr>
            <a:spLocks noGrp="1"/>
          </p:cNvSpPr>
          <p:nvPr>
            <p:ph type="subTitle" idx="1"/>
          </p:nvPr>
        </p:nvSpPr>
        <p:spPr>
          <a:xfrm>
            <a:off x="1524000" y="1409700"/>
            <a:ext cx="9144000" cy="3848100"/>
          </a:xfrm>
        </p:spPr>
        <p:txBody>
          <a:bodyPr>
            <a:noAutofit/>
          </a:bodyPr>
          <a:lstStyle/>
          <a:p>
            <a:r>
              <a:rPr lang="en-US" sz="2800" dirty="0" smtClean="0"/>
              <a:t>If you’re starting in teen years, likely won’t have 401K options or matches. And, you need income for a Roth IRA. You also need to be at least 18 years old to purchase stocks or mutual funds. If under 18, you need a custodial account with an adult. These restrictions may guide your initial investing decisions. Once full time employment begins, these restrictions may alleviate and adjust your strategy.  </a:t>
            </a:r>
            <a:endParaRPr lang="en-US" sz="2800" dirty="0"/>
          </a:p>
        </p:txBody>
      </p:sp>
    </p:spTree>
    <p:extLst>
      <p:ext uri="{BB962C8B-B14F-4D97-AF65-F5344CB8AC3E}">
        <p14:creationId xmlns:p14="http://schemas.microsoft.com/office/powerpoint/2010/main" val="47478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26801" y="618069"/>
            <a:ext cx="8574622" cy="1020232"/>
          </a:xfrm>
        </p:spPr>
        <p:txBody>
          <a:bodyPr/>
          <a:lstStyle/>
          <a:p>
            <a:r>
              <a:rPr lang="en-US" dirty="0" smtClean="0"/>
              <a:t>Full Time Employment</a:t>
            </a:r>
            <a:endParaRPr lang="en-US" dirty="0"/>
          </a:p>
        </p:txBody>
      </p:sp>
      <p:sp>
        <p:nvSpPr>
          <p:cNvPr id="3" name="Subtitle 2"/>
          <p:cNvSpPr>
            <a:spLocks noGrp="1"/>
          </p:cNvSpPr>
          <p:nvPr>
            <p:ph type="subTitle" idx="1"/>
          </p:nvPr>
        </p:nvSpPr>
        <p:spPr>
          <a:xfrm>
            <a:off x="4515377" y="1435100"/>
            <a:ext cx="6987645" cy="3949701"/>
          </a:xfrm>
        </p:spPr>
        <p:txBody>
          <a:bodyPr>
            <a:normAutofit/>
          </a:bodyPr>
          <a:lstStyle/>
          <a:p>
            <a:r>
              <a:rPr lang="en-US" sz="3200" dirty="0" smtClean="0"/>
              <a:t>Company options for 401K plans may be limited. Explore your options and make a wise choice. Consider performance and expense ratios. You can look these up for any fund. Go to google and view some. </a:t>
            </a:r>
            <a:endParaRPr lang="en-US" sz="3200" dirty="0"/>
          </a:p>
        </p:txBody>
      </p:sp>
    </p:spTree>
    <p:extLst>
      <p:ext uri="{BB962C8B-B14F-4D97-AF65-F5344CB8AC3E}">
        <p14:creationId xmlns:p14="http://schemas.microsoft.com/office/powerpoint/2010/main" val="3975878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72f7a0035e9e3ae1eea23b1d116a4e31">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4966983cfd7dd2a595fe30d7e30a96fa"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D27BD3-CFC1-4B9E-9278-8C6531043F17}">
  <ds:schemaRefs>
    <ds:schemaRef ds:uri="6030d41e-2c5e-4c17-aa69-3920c9b4b43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purl.org/dc/elements/1.1/"/>
    <ds:schemaRef ds:uri="8efa2804-0e60-4ae3-80b9-93bd3095a15a"/>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95B7309-3FD7-48F6-A6F0-3F3F182AD2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9AA099-3EDD-443E-A5B8-2ED818DC53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86</TotalTime>
  <Words>583</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Corbel</vt:lpstr>
      <vt:lpstr>Parallax</vt:lpstr>
      <vt:lpstr>Topic 12 Starting Investing</vt:lpstr>
      <vt:lpstr>Select an Investment and an Investment Avenue</vt:lpstr>
      <vt:lpstr>Select a Company</vt:lpstr>
      <vt:lpstr>Mutual Fund Selection Options</vt:lpstr>
      <vt:lpstr>Simplicity</vt:lpstr>
      <vt:lpstr>Diversification </vt:lpstr>
      <vt:lpstr>Decide How To Invest-What Avenues Will You Use?</vt:lpstr>
      <vt:lpstr>Early Years</vt:lpstr>
      <vt:lpstr>Full Time Employment</vt:lpstr>
      <vt:lpstr>Reading and Investing Resources </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Investing</dc:title>
  <dc:creator>Randy Teter</dc:creator>
  <cp:lastModifiedBy>Randy Teter</cp:lastModifiedBy>
  <cp:revision>18</cp:revision>
  <dcterms:created xsi:type="dcterms:W3CDTF">2023-03-22T18:53:21Z</dcterms:created>
  <dcterms:modified xsi:type="dcterms:W3CDTF">2024-03-11T19:20:20Z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